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Maven Pro"/>
      <p:regular r:id="rId14"/>
      <p:bold r:id="rId1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0E7D8EFE-D1E0-4515-888E-552244506DC3}">
  <a:tblStyle styleId="{0E7D8EFE-D1E0-4515-888E-552244506DC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MavenPro-bold.fntdata"/><Relationship Id="rId14" Type="http://schemas.openxmlformats.org/officeDocument/2006/relationships/font" Target="fonts/MavenPro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kaggle.com/tristan581/17k-apple-app-store-strategy-games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7a73919610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7a73919610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a73919610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a73919610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The data source was obtained from Kaggle via the following </a:t>
            </a:r>
            <a:r>
              <a:rPr lang="en" sz="1200">
                <a:solidFill>
                  <a:srgbClr val="0366D6"/>
                </a:solidFill>
                <a:highlight>
                  <a:srgbClr val="FFFFFF"/>
                </a:highlight>
                <a:uFill>
                  <a:noFill/>
                </a:uFill>
                <a:hlinkClick r:id="rId2"/>
              </a:rPr>
              <a:t>link</a:t>
            </a: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 . The data set comprises 17,007 strategy games available on the Apple App Store and was collected on August 3rd, 2019 using the iTunes API and the App Store sitemap. 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-"/>
            </a:pPr>
            <a:r>
              <a:rPr lang="en" sz="1200">
                <a:solidFill>
                  <a:srgbClr val="24292E"/>
                </a:solidFill>
                <a:highlight>
                  <a:srgbClr val="FFFFFF"/>
                </a:highlight>
              </a:rPr>
              <a:t>17 features in dataset (key ones of interest: Icon URL, Average User Rating, User Rating Count, Game Name)</a:t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1200"/>
              <a:buChar char="-"/>
            </a:pPr>
            <a:r>
              <a:t/>
            </a:r>
            <a:endParaRPr sz="1200">
              <a:solidFill>
                <a:srgbClr val="24292E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a73919610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a73919610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a73919610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a73919610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a73919610_0_1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a73919610_0_1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Confusion Matrix Results: Model accurately predicted 1664 / 2269 (73%) cases that the game is a Great App (high rating of 4 or higher). However, there are 605 cases (25%) cases where the model incorrectly predicted that the game is a Great App, when based on the actual average user ratings from the data set, the games had low ratings.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Classification Report Results: 73% precision classifying that a game is a Great App based on feature variables hpercent_is_0 and max_c_cnt_is_less_27000 (0 color taking &gt;10% of game icon, &lt;27,000 pixels of the most frequent color present in icon). 100% recall indicating 100% of all the game icons with high rating were correctly labled by the Random Forest classifier. F1 score of 85%, measuring test's accuracy as weighted harmonic mean of precision and recall. Overall, the Random Forest Classifer is good at recognizing game with high rating.</a:t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/>
              <a:t>Mean AUC Score: Mean AUC score value of 0.48 indicates a mediocre classifier, being able to distinguish between highly rated games versus low rated games.</a:t>
            </a:r>
            <a:endParaRPr sz="13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a73919610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a73919610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9.png"/><Relationship Id="rId7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Relationship Id="rId6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4572000" y="60300"/>
            <a:ext cx="4483500" cy="1669800"/>
          </a:xfrm>
          <a:prstGeom prst="rect">
            <a:avLst/>
          </a:prstGeom>
          <a:solidFill>
            <a:srgbClr val="F6EDED">
              <a:alpha val="0"/>
            </a:srgbClr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FFFFFF"/>
                </a:solidFill>
                <a:latin typeface="Maven Pro"/>
                <a:ea typeface="Maven Pro"/>
                <a:cs typeface="Maven Pro"/>
                <a:sym typeface="Maven Pro"/>
              </a:rPr>
              <a:t>Apple App Store Game Icons linked to User Rating</a:t>
            </a:r>
            <a:endParaRPr b="1" sz="3600">
              <a:solidFill>
                <a:srgbClr val="FFFFFF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5939400" y="4590225"/>
            <a:ext cx="3128400" cy="514200"/>
          </a:xfrm>
          <a:prstGeom prst="rect">
            <a:avLst/>
          </a:prstGeom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000000"/>
                </a:solidFill>
              </a:rPr>
              <a:t>Team 7 </a:t>
            </a:r>
            <a:endParaRPr b="1" sz="1350">
              <a:solidFill>
                <a:srgbClr val="000000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000000"/>
                </a:solidFill>
              </a:rPr>
              <a:t>Leona Yiu &amp; Xiaoxu Zhang</a:t>
            </a:r>
            <a:endParaRPr b="1" sz="135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Objective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85300" y="1017725"/>
            <a:ext cx="8520600" cy="10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Can we predict the user rating of a game from the Apple App Store                           based on the appearance of the game’s icon (512 x 512 pixels)? </a:t>
            </a:r>
            <a:endParaRPr/>
          </a:p>
        </p:txBody>
      </p:sp>
      <p:sp>
        <p:nvSpPr>
          <p:cNvPr id="62" name="Google Shape;62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36000" y="1050450"/>
            <a:ext cx="1303925" cy="132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35550" y="2615225"/>
            <a:ext cx="1844076" cy="1844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5" name="Google Shape;65;p14"/>
          <p:cNvSpPr txBox="1"/>
          <p:nvPr/>
        </p:nvSpPr>
        <p:spPr>
          <a:xfrm>
            <a:off x="6708225" y="4412500"/>
            <a:ext cx="18987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Kingdom Rush HD 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5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36,212</a:t>
            </a:r>
            <a:endParaRPr sz="1100"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41075" y="2615238"/>
            <a:ext cx="1844076" cy="184404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7" name="Google Shape;67;p14"/>
          <p:cNvSpPr txBox="1"/>
          <p:nvPr/>
        </p:nvSpPr>
        <p:spPr>
          <a:xfrm>
            <a:off x="4613763" y="4412500"/>
            <a:ext cx="18987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Morocco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3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8,376</a:t>
            </a:r>
            <a:endParaRPr sz="1100"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1300" y="2615225"/>
            <a:ext cx="1844076" cy="1844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69" name="Google Shape;69;p14"/>
          <p:cNvSpPr txBox="1"/>
          <p:nvPr/>
        </p:nvSpPr>
        <p:spPr>
          <a:xfrm>
            <a:off x="2543975" y="4412500"/>
            <a:ext cx="18987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Tank Ace 1944 HD Lite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2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697</a:t>
            </a:r>
            <a:endParaRPr sz="1100"/>
          </a:p>
        </p:txBody>
      </p:sp>
      <p:pic>
        <p:nvPicPr>
          <p:cNvPr id="70" name="Google Shape;70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13900" y="2615250"/>
            <a:ext cx="1844076" cy="18440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71" name="Google Shape;71;p14"/>
          <p:cNvSpPr txBox="1"/>
          <p:nvPr/>
        </p:nvSpPr>
        <p:spPr>
          <a:xfrm>
            <a:off x="486588" y="4383125"/>
            <a:ext cx="1898700" cy="64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Laser Chess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1.5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200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Data Preparation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 set from Kaggle consists of 17,007 strategy games from Apple App Store collected on August 3rd, 2019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game icon jpg (taken from Icon URL) converted into 512 x 512 strings of color code (RGB format)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Based on color codes in icon, 3 features created: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</a:t>
            </a:r>
            <a:r>
              <a:rPr lang="en"/>
              <a:t>percent_c_cnt: count of colors taking &gt;10% of full image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lpercent_c_cnt: count of colors taking &lt;0.1% of the full image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max_c_cnt: count of pixels of the color that appears the most in the icon image</a:t>
            </a:r>
            <a:endParaRPr/>
          </a:p>
        </p:txBody>
      </p:sp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15"/>
          <p:cNvSpPr/>
          <p:nvPr/>
        </p:nvSpPr>
        <p:spPr>
          <a:xfrm>
            <a:off x="3412208" y="4088397"/>
            <a:ext cx="474000" cy="3936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5850" y="3616151"/>
            <a:ext cx="3996296" cy="1440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23075" y="3616150"/>
            <a:ext cx="1393775" cy="1393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Data Exploration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124" y="1490186"/>
            <a:ext cx="2847649" cy="19179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6"/>
          <p:cNvSpPr txBox="1"/>
          <p:nvPr/>
        </p:nvSpPr>
        <p:spPr>
          <a:xfrm>
            <a:off x="256476" y="3651000"/>
            <a:ext cx="2992500" cy="9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Prelim observation - data set consists heavily of highly rated games (potentially impacting model)</a:t>
            </a:r>
            <a:endParaRPr/>
          </a:p>
        </p:txBody>
      </p:sp>
      <p:sp>
        <p:nvSpPr>
          <p:cNvPr id="90" name="Google Shape;90;p16"/>
          <p:cNvSpPr/>
          <p:nvPr/>
        </p:nvSpPr>
        <p:spPr>
          <a:xfrm>
            <a:off x="3060775" y="2340100"/>
            <a:ext cx="2835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91" name="Google Shape;91;p16"/>
          <p:cNvGraphicFramePr/>
          <p:nvPr/>
        </p:nvGraphicFramePr>
        <p:xfrm>
          <a:off x="3412550" y="139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{0E7D8EFE-D1E0-4515-888E-552244506DC3}</a:tableStyleId>
              </a:tblPr>
              <a:tblGrid>
                <a:gridCol w="678475"/>
                <a:gridCol w="780475"/>
                <a:gridCol w="479900"/>
              </a:tblGrid>
              <a:tr h="369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hpercent_c_cnt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Average User Rating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Count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</a:tr>
              <a:tr h="254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0</a:t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4.0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676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45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4.5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1,435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237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5.0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206</a:t>
                      </a:r>
                      <a:endParaRPr sz="800"/>
                    </a:p>
                  </a:txBody>
                  <a:tcPr marT="91425" marB="91425" marR="91425" marL="91425">
                    <a:solidFill>
                      <a:srgbClr val="FFFF00"/>
                    </a:solidFill>
                  </a:tcPr>
                </a:tc>
              </a:tr>
              <a:tr h="3292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1</a:t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153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54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4.5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277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7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55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185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800"/>
                        <a:t>2</a:t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37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28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4.5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91</a:t>
                      </a:r>
                      <a:endParaRPr sz="800"/>
                    </a:p>
                  </a:txBody>
                  <a:tcPr marT="91425" marB="91425" marR="91425" marL="91425"/>
                </a:tc>
              </a:tr>
              <a:tr h="277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5.0</a:t>
                      </a:r>
                      <a:endParaRPr sz="8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/>
                        <a:t>41</a:t>
                      </a:r>
                      <a:endParaRPr sz="8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34050" y="1433500"/>
            <a:ext cx="3209825" cy="209605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/>
          <p:nvPr/>
        </p:nvSpPr>
        <p:spPr>
          <a:xfrm>
            <a:off x="5450538" y="2340100"/>
            <a:ext cx="2835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6"/>
          <p:cNvSpPr txBox="1"/>
          <p:nvPr/>
        </p:nvSpPr>
        <p:spPr>
          <a:xfrm>
            <a:off x="5856150" y="3572925"/>
            <a:ext cx="3165000" cy="138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Majority of high rated games have icon images with 0 color taking &gt;10% of full image (hpercent_c_cnt) and &lt;27K pixels of color that appears most in icon (max_c_cnt)</a:t>
            </a:r>
            <a:endParaRPr/>
          </a:p>
        </p:txBody>
      </p:sp>
      <p:sp>
        <p:nvSpPr>
          <p:cNvPr id="95" name="Google Shape;95;p16"/>
          <p:cNvSpPr/>
          <p:nvPr/>
        </p:nvSpPr>
        <p:spPr>
          <a:xfrm>
            <a:off x="6219350" y="2835425"/>
            <a:ext cx="283500" cy="608100"/>
          </a:xfrm>
          <a:prstGeom prst="ellipse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</a:rPr>
              <a:t>Data Modeling - Random Forest Classifier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0975" y="1156025"/>
            <a:ext cx="5577425" cy="1823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03" name="Google Shape;103;p17"/>
          <p:cNvSpPr txBox="1"/>
          <p:nvPr/>
        </p:nvSpPr>
        <p:spPr>
          <a:xfrm>
            <a:off x="6462775" y="1645875"/>
            <a:ext cx="2166600" cy="4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Accuracy: 0.63199647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/>
        </p:nvSpPr>
        <p:spPr>
          <a:xfrm>
            <a:off x="6462775" y="3456125"/>
            <a:ext cx="2166600" cy="75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Accuracy (after fine tuning): 0.73336271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63" y="3117875"/>
            <a:ext cx="5577450" cy="178662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Data Modeling - </a:t>
            </a:r>
            <a:r>
              <a:rPr lang="en">
                <a:solidFill>
                  <a:srgbClr val="FFFFFF"/>
                </a:solidFill>
              </a:rPr>
              <a:t>Random Forest Classifier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1" name="Google Shape;11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7" y="1402000"/>
            <a:ext cx="4272949" cy="308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8"/>
          <p:cNvSpPr txBox="1"/>
          <p:nvPr/>
        </p:nvSpPr>
        <p:spPr>
          <a:xfrm>
            <a:off x="4907700" y="1321875"/>
            <a:ext cx="392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accurately predicted 73% cases that game is a Great App (rating 4+), 27% incorrectly predicted</a:t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2380375" y="1562500"/>
            <a:ext cx="25272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/>
          <p:nvPr/>
        </p:nvSpPr>
        <p:spPr>
          <a:xfrm>
            <a:off x="3553375" y="2462700"/>
            <a:ext cx="13542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8"/>
          <p:cNvSpPr txBox="1"/>
          <p:nvPr/>
        </p:nvSpPr>
        <p:spPr>
          <a:xfrm>
            <a:off x="4907700" y="2236275"/>
            <a:ext cx="392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73% precision classifying game is a Great App based on feature variables hpercent_is_0 &amp; max_c_cnt_is_less70000; 100% recall</a:t>
            </a:r>
            <a:endParaRPr/>
          </a:p>
        </p:txBody>
      </p:sp>
      <p:sp>
        <p:nvSpPr>
          <p:cNvPr id="117" name="Google Shape;117;p18"/>
          <p:cNvSpPr txBox="1"/>
          <p:nvPr/>
        </p:nvSpPr>
        <p:spPr>
          <a:xfrm>
            <a:off x="4907700" y="3814050"/>
            <a:ext cx="39246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Mean AUC Score of 0.48, however, indicating mediocre classifier to distinguish between highly rated games vs. lower rated games</a:t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>
            <a:off x="3553375" y="4162200"/>
            <a:ext cx="1354200" cy="2181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98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solidFill>
            <a:srgbClr val="073763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</a:rPr>
              <a:t>Results - Classified High Rated Games vs Actual Rating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124" name="Google Shape;12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latin typeface="Arial"/>
                <a:ea typeface="Arial"/>
                <a:cs typeface="Arial"/>
                <a:sym typeface="Arial"/>
              </a:rPr>
              <a:t>‹#›</a:t>
            </a:fld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569088" y="3082275"/>
            <a:ext cx="18546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Logic Puzzles+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5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50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Hpercent_c_cnt: 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</a:t>
            </a:r>
            <a:r>
              <a:rPr lang="en" sz="1100"/>
              <a:t>ax_c_cnt: 17,388</a:t>
            </a:r>
            <a:endParaRPr sz="1100"/>
          </a:p>
        </p:txBody>
      </p:sp>
      <p:pic>
        <p:nvPicPr>
          <p:cNvPr id="126" name="Google Shape;12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886" y="1537875"/>
            <a:ext cx="1462450" cy="146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51488" y="1537875"/>
            <a:ext cx="1462450" cy="14624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128" name="Google Shape;128;p19"/>
          <p:cNvSpPr txBox="1"/>
          <p:nvPr/>
        </p:nvSpPr>
        <p:spPr>
          <a:xfrm>
            <a:off x="2251863" y="3082275"/>
            <a:ext cx="22617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Land Air Sea Warfare HD RTS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4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660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Hpercent_c_cnt: 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max_c_cnt: 518</a:t>
            </a:r>
            <a:endParaRPr sz="1100"/>
          </a:p>
        </p:txBody>
      </p:sp>
      <p:pic>
        <p:nvPicPr>
          <p:cNvPr id="129" name="Google Shape;129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2163" y="1537875"/>
            <a:ext cx="1462450" cy="14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4233938" y="3082275"/>
            <a:ext cx="22617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Solitaire 2017 HD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4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241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Hpercent_c_cnt: 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max_c_cnt: 9,790</a:t>
            </a:r>
            <a:endParaRPr sz="1100"/>
          </a:p>
        </p:txBody>
      </p:sp>
      <p:pic>
        <p:nvPicPr>
          <p:cNvPr id="131" name="Google Shape;13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12838" y="1537875"/>
            <a:ext cx="1462450" cy="146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19"/>
          <p:cNvSpPr txBox="1"/>
          <p:nvPr/>
        </p:nvSpPr>
        <p:spPr>
          <a:xfrm>
            <a:off x="6313213" y="3082275"/>
            <a:ext cx="2261700" cy="1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/>
              <a:t>Age of Z</a:t>
            </a:r>
            <a:endParaRPr b="1"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Average User Rating: 4.5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User Rating Count: 3,553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Hpercent_c_cnt: 0</a:t>
            </a:r>
            <a:endParaRPr sz="1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/>
              <a:t>max_c_cnt: 814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